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57" r:id="rId4"/>
    <p:sldId id="260" r:id="rId5"/>
    <p:sldId id="271" r:id="rId6"/>
    <p:sldId id="259" r:id="rId7"/>
    <p:sldId id="274" r:id="rId8"/>
    <p:sldId id="275" r:id="rId9"/>
    <p:sldId id="265" r:id="rId10"/>
    <p:sldId id="267" r:id="rId11"/>
    <p:sldId id="283" r:id="rId12"/>
    <p:sldId id="284" r:id="rId13"/>
    <p:sldId id="282" r:id="rId14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76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04-Sep-25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cores vistas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real?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2734C-C554-1F43-86F3-DA5EA4A1A8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4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04-Sep-25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04-Sep-25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04-Sep-25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04-Sep-25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04-Sep-25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1_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04-Sep-25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04-Sep-25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4-visao-p1/atividades/2-corte_e_criacao/" TargetMode="External"/><Relationship Id="rId2" Type="http://schemas.openxmlformats.org/officeDocument/2006/relationships/hyperlink" Target="https://insper.github.io/robotica-computacional/modulos/04-visao-p1/atividades/1-leitura_e_webca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4-visao-p1/atividades/5-segmentacao_2/" TargetMode="External"/><Relationship Id="rId5" Type="http://schemas.openxmlformats.org/officeDocument/2006/relationships/hyperlink" Target="https://insper.github.io/robotica-computacional/modulos/04-visao-p1/atividades/4-segmentacao_1/" TargetMode="External"/><Relationship Id="rId4" Type="http://schemas.openxmlformats.org/officeDocument/2006/relationships/hyperlink" Target="https://insper.github.io/robotica-computacional/modulos/04-visao-p1/atividades/3-roi_e_nump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csearch.creativecommons.org/photos/bf5f196b-a13a-4d15-bee6-199358eb37f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Processamento de Imagens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HSV</a:t>
            </a:r>
            <a:endParaRPr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76D4EDB-7815-E57F-285B-7AAA69FA2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93A690-29C2-4356-47EC-C3AA05270338}"/>
              </a:ext>
            </a:extLst>
          </p:cNvPr>
          <p:cNvSpPr txBox="1"/>
          <p:nvPr/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742950" indent="-285750" defTabSz="914400" rtl="0" fontAlgn="base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1" i="0" u="none" strike="noStrike" dirty="0" err="1">
                <a:effectLst/>
                <a:latin typeface="Verdana"/>
                <a:ea typeface="Verdana"/>
              </a:rPr>
              <a:t>Hue</a:t>
            </a:r>
            <a:r>
              <a:rPr lang="pt-BR" b="1" i="0" u="none" strike="noStrike" dirty="0">
                <a:effectLst/>
                <a:latin typeface="Verdana"/>
                <a:ea typeface="Verdana"/>
              </a:rPr>
              <a:t> (Matiz)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: Representa a cor em si e é frequentemente descrito como um ângulo no círculo cromático.</a:t>
            </a:r>
          </a:p>
          <a:p>
            <a:pPr marL="742950" indent="-285750" defTabSz="914400" rtl="0" fontAlgn="base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1" i="0" u="none" strike="noStrike" dirty="0" err="1">
                <a:effectLst/>
                <a:latin typeface="Verdana"/>
                <a:ea typeface="Verdana"/>
              </a:rPr>
              <a:t>Saturation</a:t>
            </a:r>
            <a:r>
              <a:rPr lang="pt-BR" b="1" i="0" u="none" strike="noStrike" dirty="0">
                <a:effectLst/>
                <a:latin typeface="Verdana"/>
                <a:ea typeface="Verdana"/>
              </a:rPr>
              <a:t> (Saturação)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: Representa a intensidade ou pureza da cor. Uma saturação de 0% indica uma cor acromática (ou seja, uma escala de cinza), enquanto uma saturação de 100% indica uma cor totalmente saturada, sem adição de branco.</a:t>
            </a:r>
          </a:p>
          <a:p>
            <a:pPr marL="742950" indent="-285750" defTabSz="914400" rtl="0" fontAlgn="base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1" i="0" u="none" strike="noStrike" dirty="0" err="1">
                <a:effectLst/>
                <a:latin typeface="Verdana"/>
                <a:ea typeface="Verdana"/>
              </a:rPr>
              <a:t>Value</a:t>
            </a:r>
            <a:r>
              <a:rPr lang="pt-BR" b="1" i="0" u="none" strike="noStrike" dirty="0">
                <a:effectLst/>
                <a:latin typeface="Verdana"/>
                <a:ea typeface="Verdana"/>
              </a:rPr>
              <a:t> (Valor)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: Também conhecido como "</a:t>
            </a:r>
            <a:r>
              <a:rPr lang="pt-BR" b="0" i="0" u="none" strike="noStrike" dirty="0" err="1">
                <a:effectLst/>
                <a:latin typeface="Verdana"/>
                <a:ea typeface="Verdana"/>
              </a:rPr>
              <a:t>brightness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" (brilho), representa a luminosidade da cor. Um valor de 0% indica preto absoluto, enquanto um valor de 100% indica a cor em sua luminosidade máxima.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86501" y="1825441"/>
            <a:ext cx="5295899" cy="3978644"/>
          </a:xfrm>
          <a:prstGeom prst="rect">
            <a:avLst/>
          </a:prstGeom>
          <a:noFill/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388FD-0378-EBD0-6C37-0DA007E5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Câmeras </a:t>
            </a:r>
            <a:r>
              <a:rPr lang="pt-BR" b="1" i="0" dirty="0" err="1">
                <a:effectLst/>
              </a:rPr>
              <a:t>Multi</a:t>
            </a:r>
            <a:r>
              <a:rPr lang="pt-BR" b="1" i="0" dirty="0">
                <a:effectLst/>
              </a:rPr>
              <a:t>/</a:t>
            </a:r>
            <a:r>
              <a:rPr lang="pt-BR" b="1" i="0" dirty="0" err="1">
                <a:effectLst/>
              </a:rPr>
              <a:t>Hiperespectrais</a:t>
            </a:r>
            <a:endParaRPr lang="pt-BR" dirty="0"/>
          </a:p>
        </p:txBody>
      </p:sp>
      <p:sp>
        <p:nvSpPr>
          <p:cNvPr id="1043" name="Text Placeholder 2">
            <a:extLst>
              <a:ext uri="{FF2B5EF4-FFF2-40B4-BE49-F238E27FC236}">
                <a16:creationId xmlns:a16="http://schemas.microsoft.com/office/drawing/2014/main" id="{ADC10888-9B19-DD7E-2DBB-4CF178655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59EF1094-0841-D105-CD0B-A4A998227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Câmeras</a:t>
            </a:r>
            <a:r>
              <a:rPr lang="pt-BR" b="0" i="0" dirty="0">
                <a:effectLst/>
              </a:rPr>
              <a:t> </a:t>
            </a:r>
            <a:r>
              <a:rPr lang="pt-BR" b="1" i="0" dirty="0" err="1">
                <a:effectLst/>
              </a:rPr>
              <a:t>Multi-espectral</a:t>
            </a:r>
            <a:r>
              <a:rPr lang="pt-BR" b="0" i="0" dirty="0">
                <a:effectLst/>
              </a:rPr>
              <a:t> capturam imagens em </a:t>
            </a:r>
            <a:r>
              <a:rPr lang="pt-BR" i="0" dirty="0">
                <a:effectLst/>
              </a:rPr>
              <a:t>múltiplas bandas</a:t>
            </a:r>
            <a:r>
              <a:rPr lang="pt-BR" b="0" i="0" dirty="0">
                <a:effectLst/>
              </a:rPr>
              <a:t> do espectro eletromagnético, mesmo fora do visível.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Câmeras</a:t>
            </a:r>
            <a:r>
              <a:rPr lang="pt-BR" b="0" i="0" dirty="0">
                <a:effectLst/>
              </a:rPr>
              <a:t> </a:t>
            </a:r>
            <a:r>
              <a:rPr lang="pt-BR" b="1" i="0" dirty="0" err="1">
                <a:effectLst/>
              </a:rPr>
              <a:t>Hiperespectral</a:t>
            </a:r>
            <a:r>
              <a:rPr lang="pt-BR" b="0" i="0" dirty="0">
                <a:effectLst/>
              </a:rPr>
              <a:t> capturam imagens em </a:t>
            </a:r>
            <a:r>
              <a:rPr lang="pt-BR" i="0" dirty="0">
                <a:effectLst/>
              </a:rPr>
              <a:t>centenas de bandas continuas</a:t>
            </a:r>
            <a:r>
              <a:rPr lang="pt-BR" b="0" i="0" dirty="0">
                <a:effectLst/>
              </a:rPr>
              <a:t> do espectro.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Aplicações: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Agricultura</a:t>
            </a:r>
            <a:r>
              <a:rPr lang="pt-BR" dirty="0"/>
              <a:t>: monitoramento da saúde das plantas.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Sensoriamento remoto</a:t>
            </a:r>
            <a:r>
              <a:rPr lang="pt-BR" dirty="0"/>
              <a:t>: análise da composição mineral da Terra.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Medicina</a:t>
            </a:r>
            <a:r>
              <a:rPr lang="pt-BR" dirty="0"/>
              <a:t>: detecção de doenças através da análise da pele.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Segurança</a:t>
            </a:r>
            <a:r>
              <a:rPr lang="pt-BR" dirty="0"/>
              <a:t>: detecção de materiais específicos.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b="0" i="0" dirty="0">
              <a:effectLst/>
            </a:endParaRPr>
          </a:p>
          <a:p>
            <a:pPr>
              <a:spcAft>
                <a:spcPts val="600"/>
              </a:spcAft>
            </a:pPr>
            <a:endParaRPr lang="pt-BR" b="0" i="0" dirty="0">
              <a:effectLst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FABC38-A7F8-77F7-58EA-DED388EF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BD511B0-8134-E0E6-4EF7-68F8E1A37EAE}"/>
              </a:ext>
            </a:extLst>
          </p:cNvPr>
          <p:cNvGrpSpPr/>
          <p:nvPr/>
        </p:nvGrpSpPr>
        <p:grpSpPr>
          <a:xfrm>
            <a:off x="6286501" y="2073737"/>
            <a:ext cx="6553571" cy="3612858"/>
            <a:chOff x="6286501" y="2073737"/>
            <a:chExt cx="6553571" cy="3612858"/>
          </a:xfrm>
        </p:grpSpPr>
        <p:pic>
          <p:nvPicPr>
            <p:cNvPr id="1028" name="Picture 4" descr="Hyperspectral vs multispectral cameras: understanding ...">
              <a:extLst>
                <a:ext uri="{FF2B5EF4-FFF2-40B4-BE49-F238E27FC236}">
                  <a16:creationId xmlns:a16="http://schemas.microsoft.com/office/drawing/2014/main" id="{3C48A569-BAD9-9C6F-2038-D4EBE59C0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86501" y="2073737"/>
              <a:ext cx="5295899" cy="3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F70627F-827A-A8AC-0028-C49204DE14F4}"/>
                </a:ext>
              </a:extLst>
            </p:cNvPr>
            <p:cNvSpPr txBox="1"/>
            <p:nvPr/>
          </p:nvSpPr>
          <p:spPr bwMode="auto">
            <a:xfrm>
              <a:off x="6744072" y="5424985"/>
              <a:ext cx="6096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/>
                <a:t>https://www.specim.com/technology/hyperspectral-vs-multispectral-cameras/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54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7F2A2-2EDA-F1CF-5127-075D329D0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1D9AC-C6C9-B804-669D-AF165902B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Imagem Térmica</a:t>
            </a:r>
            <a:endParaRPr lang="pt-BR" dirty="0"/>
          </a:p>
        </p:txBody>
      </p:sp>
      <p:sp>
        <p:nvSpPr>
          <p:cNvPr id="1043" name="Text Placeholder 2">
            <a:extLst>
              <a:ext uri="{FF2B5EF4-FFF2-40B4-BE49-F238E27FC236}">
                <a16:creationId xmlns:a16="http://schemas.microsoft.com/office/drawing/2014/main" id="{7412F50C-3D8F-8378-10EF-DB8E97E230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8D1E8D-51F8-1B85-5023-4E6EA4E3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  <p:pic>
        <p:nvPicPr>
          <p:cNvPr id="8" name="Picture 4" descr="Coronavírus: como as câmeras térmicas podem auxiliar no combate a  disseminação da doença - Revista Segurança Eletrônica">
            <a:extLst>
              <a:ext uri="{FF2B5EF4-FFF2-40B4-BE49-F238E27FC236}">
                <a16:creationId xmlns:a16="http://schemas.microsoft.com/office/drawing/2014/main" id="{77D1B6D5-CF65-A0C3-53C8-15443CF76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2067298"/>
            <a:ext cx="8843846" cy="412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rmografia aérea de usinas solares fotovoltaicas">
            <a:extLst>
              <a:ext uri="{FF2B5EF4-FFF2-40B4-BE49-F238E27FC236}">
                <a16:creationId xmlns:a16="http://schemas.microsoft.com/office/drawing/2014/main" id="{B159474F-C233-43C2-3E41-D7F70B8F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4390"/>
            <a:ext cx="7303194" cy="517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62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Atividades Modulo 1</a:t>
            </a:r>
          </a:p>
        </p:txBody>
      </p:sp>
      <p:sp>
        <p:nvSpPr>
          <p:cNvPr id="1820912569" name="Text Placeholder 2">
            <a:extLst>
              <a:ext uri="{FF2B5EF4-FFF2-40B4-BE49-F238E27FC236}">
                <a16:creationId xmlns:a16="http://schemas.microsoft.com/office/drawing/2014/main" id="{253BA4F0-D5B6-93CB-A744-7C1A73007F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 dirty="0">
                <a:effectLst/>
                <a:latin typeface="Verdana"/>
                <a:ea typeface="Verdana"/>
                <a:hlinkClick r:id="rId2"/>
              </a:rPr>
              <a:t>Atividade 01 - Leitura de Imagem e Webcam</a:t>
            </a:r>
            <a:endParaRPr lang="pt-BR" b="0" i="0" dirty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 dirty="0">
                <a:effectLst/>
                <a:latin typeface="Verdana"/>
                <a:ea typeface="Verdana"/>
                <a:hlinkClick r:id="rId3"/>
              </a:rPr>
              <a:t>Atividade 02 - Corte e Criação de Imagens</a:t>
            </a:r>
            <a:endParaRPr lang="pt-BR" b="0" i="0" dirty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 dirty="0">
                <a:effectLst/>
                <a:latin typeface="Verdana"/>
                <a:ea typeface="Verdana"/>
                <a:hlinkClick r:id="rId4"/>
              </a:rPr>
              <a:t>Atividade 03 - ROI e </a:t>
            </a:r>
            <a:r>
              <a:rPr lang="pt-BR" b="0" i="0" dirty="0" err="1">
                <a:effectLst/>
                <a:latin typeface="Verdana"/>
                <a:ea typeface="Verdana"/>
                <a:hlinkClick r:id="rId4"/>
              </a:rPr>
              <a:t>NumPy</a:t>
            </a:r>
            <a:endParaRPr lang="pt-BR" b="0" i="0" dirty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 dirty="0">
                <a:effectLst/>
                <a:latin typeface="Verdana"/>
                <a:ea typeface="Verdana"/>
                <a:hlinkClick r:id="rId5"/>
              </a:rPr>
              <a:t>Atividade 04 - Segmentação de Imagens RGB</a:t>
            </a:r>
            <a:endParaRPr lang="pt-BR" b="0" i="0" dirty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 dirty="0">
                <a:effectLst/>
                <a:latin typeface="Verdana"/>
                <a:ea typeface="Verdana"/>
                <a:hlinkClick r:id="rId6"/>
              </a:rPr>
              <a:t>Atividade 05 - Segmentação de Imagens HSV</a:t>
            </a:r>
            <a:endParaRPr lang="pt-BR" b="0" i="0" dirty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defRPr/>
            </a:pPr>
            <a:endParaRPr lang="pt-BR" dirty="0">
              <a:latin typeface="Verdana"/>
              <a:ea typeface="Verdana"/>
            </a:endParaRPr>
          </a:p>
        </p:txBody>
      </p:sp>
      <p:sp>
        <p:nvSpPr>
          <p:cNvPr id="1820912559" name="Slide Number Placeholder 5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Luz e Visão Biológica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0175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Espectro de Ondas Eletromagnéticas</a:t>
            </a:r>
          </a:p>
        </p:txBody>
      </p:sp>
      <p:sp>
        <p:nvSpPr>
          <p:cNvPr id="1739061020" name="Text Placeholder 2">
            <a:extLst>
              <a:ext uri="{FF2B5EF4-FFF2-40B4-BE49-F238E27FC236}">
                <a16:creationId xmlns:a16="http://schemas.microsoft.com/office/drawing/2014/main" id="{618136AD-3919-22FF-F3AA-52B60CE02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203591795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/>
              <a:t> </a:t>
            </a:r>
          </a:p>
        </p:txBody>
      </p:sp>
      <p:sp>
        <p:nvSpPr>
          <p:cNvPr id="173906101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7CF456A6-174B-2690-3758-002C512B55E0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C5155F-D63F-2182-B005-3E3B92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20090" y="1825624"/>
            <a:ext cx="8679429" cy="46408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3059952" cy="1744766"/>
          </a:xfrm>
        </p:spPr>
        <p:txBody>
          <a:bodyPr/>
          <a:lstStyle/>
          <a:p>
            <a:pPr>
              <a:defRPr/>
            </a:pPr>
            <a:r>
              <a:rPr lang="en-US"/>
              <a:t>Visão multiespectral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416409" y="1744766"/>
            <a:ext cx="7165855" cy="3256725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Pigeon on a ground or pavement in a city. Pigeon standing. Dove or pigeon on blurry background. Pigeon concept photo. close up of Domestic pigeon or dove">
            <a:extLst>
              <a:ext uri="{FF2B5EF4-FFF2-40B4-BE49-F238E27FC236}">
                <a16:creationId xmlns:a16="http://schemas.microsoft.com/office/drawing/2014/main" id="{F2A5F1D6-7066-A622-9DD7-FB7CE87EF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99" y="1744765"/>
            <a:ext cx="3256725" cy="325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94B1424-1497-5F7D-39A2-1AD147718873}"/>
              </a:ext>
            </a:extLst>
          </p:cNvPr>
          <p:cNvSpPr txBox="1"/>
          <p:nvPr/>
        </p:nvSpPr>
        <p:spPr>
          <a:xfrm>
            <a:off x="2739196" y="5445224"/>
            <a:ext cx="252028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/>
              <a:t>Camarão Mantis - 16 receptores sensíveis a diferentes comprimentos de onda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B5C39A8-BEC3-494D-8CE3-8D45E01BBE0D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V="1">
            <a:off x="3999336" y="5001491"/>
            <a:ext cx="1" cy="44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59F284B-EF4F-27B7-78F5-5BB88342B7D3}"/>
              </a:ext>
            </a:extLst>
          </p:cNvPr>
          <p:cNvSpPr txBox="1"/>
          <p:nvPr/>
        </p:nvSpPr>
        <p:spPr bwMode="auto">
          <a:xfrm>
            <a:off x="8737600" y="5548095"/>
            <a:ext cx="17956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/>
              <a:t>4 (Incluindo UV)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9CE7482-DBA7-8513-22DA-31F06B85C93C}"/>
              </a:ext>
            </a:extLst>
          </p:cNvPr>
          <p:cNvCxnSpPr>
            <a:stCxn id="9" idx="0"/>
            <a:endCxn id="1026" idx="2"/>
          </p:cNvCxnSpPr>
          <p:nvPr/>
        </p:nvCxnSpPr>
        <p:spPr>
          <a:xfrm flipV="1">
            <a:off x="9635421" y="5001490"/>
            <a:ext cx="3241" cy="54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Visão Computacional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6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t>Qual a diferença…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23660" y="3539629"/>
            <a:ext cx="5044440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6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4191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u="sng">
                <a:hlinkClick r:id="rId3" tooltip="https://ccsearch.creativecommons.org/photos/bf5f196b-a13a-4d15-bee6-199358eb37f7"/>
              </a:rPr>
              <a:t>Fonte: https://ccsearch.creativecommons.org/photos/bf5f196b-a13a-4d15-bee6-199358eb37f7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8200" y="1790482"/>
            <a:ext cx="5061536" cy="3649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27955" y="1926581"/>
            <a:ext cx="5440145" cy="2961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728663" y="986657"/>
            <a:ext cx="110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t>Em termos de luz entre uma laranja e a imagem de uma laranja?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Canais da Imagem</a:t>
            </a:r>
            <a:endParaRPr/>
          </a:p>
        </p:txBody>
      </p:sp>
      <p:sp>
        <p:nvSpPr>
          <p:cNvPr id="2055" name="Text Placeholder 2">
            <a:extLst>
              <a:ext uri="{FF2B5EF4-FFF2-40B4-BE49-F238E27FC236}">
                <a16:creationId xmlns:a16="http://schemas.microsoft.com/office/drawing/2014/main" id="{258CD5D4-DCEB-DAF7-4D12-0A968E101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| Digital image representation. (A) Logical image with values 1 for white and 0 for black; (B) Grayscale image in the 24-bits depth format (values ranging from 0 to 255); (C) Color image on the RGB color space where each matrix is a 24-bits depth image, one for each color layer.">
            <a:extLst>
              <a:ext uri="{FF2B5EF4-FFF2-40B4-BE49-F238E27FC236}">
                <a16:creationId xmlns:a16="http://schemas.microsoft.com/office/drawing/2014/main" id="{1C2AD3EF-AEA2-B3F2-7EB1-D5B0E059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6948" y="1360023"/>
            <a:ext cx="6198103" cy="53959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RGB</a:t>
            </a:r>
            <a:endParaRPr dirty="0"/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3654A681-7F99-2D4A-B5FC-B6FB4420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9923" y="1485900"/>
            <a:ext cx="8998856" cy="4724399"/>
          </a:xfrm>
          <a:prstGeom prst="rect">
            <a:avLst/>
          </a:prstGeom>
          <a:noFill/>
        </p:spPr>
      </p:pic>
      <p:sp>
        <p:nvSpPr>
          <p:cNvPr id="2060" name="Text Placeholder 3">
            <a:extLst>
              <a:ext uri="{FF2B5EF4-FFF2-40B4-BE49-F238E27FC236}">
                <a16:creationId xmlns:a16="http://schemas.microsoft.com/office/drawing/2014/main" id="{F2957620-2D98-3A88-ECD2-1A043E55FC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0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Imagem 11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2"/>
          <a:srcRect l="7763" t="6509" r="7212" b="6611"/>
          <a:stretch/>
        </p:blipFill>
        <p:spPr bwMode="auto">
          <a:xfrm>
            <a:off x="8802208" y="871752"/>
            <a:ext cx="3119923" cy="3188044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"/>
          <p:cNvPicPr>
            <a:picLocks noChangeAspect="1"/>
          </p:cNvPicPr>
          <p:nvPr/>
        </p:nvPicPr>
        <p:blipFill>
          <a:blip r:embed="rId3"/>
          <a:srcRect l="8224" t="7804" r="6908" b="7402"/>
          <a:stretch/>
        </p:blipFill>
        <p:spPr bwMode="auto">
          <a:xfrm>
            <a:off x="6182496" y="3672745"/>
            <a:ext cx="3188042" cy="31852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988738" cy="180000"/>
          </a:xfrm>
        </p:spPr>
        <p:txBody>
          <a:bodyPr/>
          <a:lstStyle/>
          <a:p>
            <a:pPr>
              <a:defRPr/>
            </a:pPr>
            <a:r>
              <a:rPr lang="pt-BR"/>
              <a:t>Qual é cada canal?</a:t>
            </a:r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9</a:t>
            </a:fld>
            <a:endParaRPr lang="en-US"/>
          </a:p>
        </p:txBody>
      </p:sp>
      <p:pic>
        <p:nvPicPr>
          <p:cNvPr id="6" name="Imagem 5" descr="Ovo em cima&#10;&#10;Descrição gerada automaticamente com confiança média"/>
          <p:cNvPicPr>
            <a:picLocks noChangeAspect="1"/>
          </p:cNvPicPr>
          <p:nvPr/>
        </p:nvPicPr>
        <p:blipFill>
          <a:blip r:embed="rId4">
            <a:alphaModFix/>
          </a:blip>
          <a:srcRect l="6909" t="6263" r="6182" b="6808"/>
          <a:stretch/>
        </p:blipFill>
        <p:spPr bwMode="auto">
          <a:xfrm>
            <a:off x="89937" y="3014445"/>
            <a:ext cx="3184603" cy="3185255"/>
          </a:xfrm>
          <a:prstGeom prst="rect">
            <a:avLst/>
          </a:prstGeom>
        </p:spPr>
      </p:pic>
      <p:pic>
        <p:nvPicPr>
          <p:cNvPr id="8" name="Imagem 7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5"/>
          <a:srcRect l="7613" t="6998" r="6228" b="6497"/>
          <a:stretch/>
        </p:blipFill>
        <p:spPr bwMode="auto">
          <a:xfrm>
            <a:off x="3274540" y="1448525"/>
            <a:ext cx="3076833" cy="3089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260</TotalTime>
  <Words>342</Words>
  <Application>Microsoft Office PowerPoint</Application>
  <DocSecurity>0</DocSecurity>
  <PresentationFormat>Widescreen</PresentationFormat>
  <Paragraphs>50</Paragraphs>
  <Slides>13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Verdana</vt:lpstr>
      <vt:lpstr>Personalizar design</vt:lpstr>
      <vt:lpstr>Apresentação do PowerPoint</vt:lpstr>
      <vt:lpstr>Luz e Visão Biológica </vt:lpstr>
      <vt:lpstr>Espectro de Ondas Eletromagnéticas</vt:lpstr>
      <vt:lpstr>Visão multiespectral</vt:lpstr>
      <vt:lpstr>Visão Computacional </vt:lpstr>
      <vt:lpstr>Qual a diferença…</vt:lpstr>
      <vt:lpstr>Canais da Imagem</vt:lpstr>
      <vt:lpstr>Modelo de Cor - RGB</vt:lpstr>
      <vt:lpstr>Qual é cada canal?</vt:lpstr>
      <vt:lpstr>Modelo de Cor - HSV</vt:lpstr>
      <vt:lpstr>Câmeras Multi/Hiperespectrais</vt:lpstr>
      <vt:lpstr>Imagem Térmica</vt:lpstr>
      <vt:lpstr>Atividades Modulo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Pavan Soler</cp:lastModifiedBy>
  <cp:revision>49</cp:revision>
  <dcterms:created xsi:type="dcterms:W3CDTF">2016-04-26T11:53:07Z</dcterms:created>
  <dcterms:modified xsi:type="dcterms:W3CDTF">2025-09-04T16:00:17Z</dcterms:modified>
  <cp:category/>
  <dc:identifier/>
  <cp:contentStatus/>
  <dc:language/>
  <cp:version/>
</cp:coreProperties>
</file>